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98" r:id="rId5"/>
    <p:sldId id="307" r:id="rId6"/>
    <p:sldId id="301" r:id="rId7"/>
    <p:sldId id="302" r:id="rId8"/>
    <p:sldId id="303" r:id="rId9"/>
    <p:sldId id="304" r:id="rId10"/>
    <p:sldId id="308" r:id="rId11"/>
    <p:sldId id="305" r:id="rId12"/>
    <p:sldId id="306" r:id="rId13"/>
    <p:sldId id="30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3333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8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BDCD6E3-DEFA-5A61-F000-AF0AE36970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D"/>
              <a:t>My Presentation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2C9BF9-C67A-B323-9AA4-666355E6E5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D3F60-67E2-432C-9BCA-B404442D7576}" type="datetime1">
              <a:rPr lang="en-ID" smtClean="0"/>
              <a:t>23/11/2024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89FA2-A152-1958-078E-4D5ABB50A8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6B3DF-DA59-2504-7D7A-FFCB21B8C2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40CDCB-98C8-4852-BDA2-6555A12D6AC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45577524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jpeg>
</file>

<file path=ppt/media/image2.png>
</file>

<file path=ppt/media/image3.png>
</file>

<file path=ppt/media/image4.jp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D"/>
              <a:t>My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800C47-0E12-4598-8340-A59DDDA0B797}" type="datetime1">
              <a:rPr lang="en-ID" smtClean="0"/>
              <a:t>23/11/2024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EB1F0-58BD-49C0-95D9-EC0A4EA7B2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8750877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B9F2E-AD2D-442C-8B7F-66C6B063D28E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DF48B-339B-418C-A92F-0B6BEEF4BDC3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E9F9C-F935-4788-AF2B-552DAA77F12C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3AE0-A8CD-451B-BCE7-D34494870FE4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6B6E2-147A-49EF-9BF9-162EC83A89A2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3E2DF-0623-42B7-8626-71F5197DD0AC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E803-A0EC-48F6-A524-5A3A715F3162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DF211B33-AD5B-4D82-AA52-85AE062580F3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FD17E0-F4BB-42DE-9EEC-6EC3B481CE49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/>
              <a:t>TUK LP3I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13B70A5D-95B2-40D1-A5C6-249FFCA6136B}" type="datetime1">
              <a:rPr lang="en-US" smtClean="0"/>
              <a:t>11/23/2024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slide" Target="slide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Skema Junior Office Operator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b="1" dirty="0">
                <a:solidFill>
                  <a:srgbClr val="3333FF"/>
                </a:solidFill>
              </a:rPr>
              <a:t>TUK LP3I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C000"/>
                </a:solidFill>
              </a:rPr>
              <a:t>ADRIAN EFFENDRI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81580A-B3DF-1D5D-0527-62B1E3384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1735" y="4149969"/>
            <a:ext cx="2277370" cy="212319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CBBD6-99F2-D4B2-1030-A63A7212D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758D73-1887-79D5-47B2-6CE5A16DB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03DE9F-0D40-A922-291A-5F5FDF7DE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62" y="0"/>
            <a:ext cx="11347938" cy="638321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81DDEA-BEDC-A2C4-7361-6F08FD09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3C6487-F025-905A-CEA1-405E3B661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3542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12DF12-24A2-8AC8-7FE3-E075D08CB8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Daftar </a:t>
            </a:r>
            <a:r>
              <a:rPr lang="en-US" dirty="0" err="1"/>
              <a:t>isi</a:t>
            </a:r>
            <a:endParaRPr lang="en-ID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0F8DAA9A-B10B-DEE3-3758-D6CE4B177319}"/>
              </a:ext>
            </a:extLst>
          </p:cNvPr>
          <p:cNvSpPr/>
          <p:nvPr/>
        </p:nvSpPr>
        <p:spPr>
          <a:xfrm>
            <a:off x="1336428" y="132229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i-FI" b="1" dirty="0">
                <a:solidFill>
                  <a:schemeClr val="tx2"/>
                </a:solidFill>
                <a:latin typeface="Google Sans"/>
              </a:rPr>
              <a:t>1. </a:t>
            </a:r>
            <a:r>
              <a:rPr lang="fi-FI" b="1" dirty="0">
                <a:solidFill>
                  <a:schemeClr val="tx2"/>
                </a:solidFill>
                <a:latin typeface="Google Sans"/>
                <a:hlinkClick r:id="rId2" action="ppaction://hlinksldjump"/>
              </a:rPr>
              <a:t>Apa itu TUK dalam sertifikasi?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7CC27507-B49C-3EDA-8B9C-F3533FC968CE}"/>
              </a:ext>
            </a:extLst>
          </p:cNvPr>
          <p:cNvSpPr/>
          <p:nvPr/>
        </p:nvSpPr>
        <p:spPr>
          <a:xfrm>
            <a:off x="1336428" y="931954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2. </a:t>
            </a:r>
            <a:r>
              <a:rPr lang="en-US" b="1" dirty="0" err="1">
                <a:solidFill>
                  <a:schemeClr val="tx2"/>
                </a:solidFill>
                <a:hlinkClick r:id="rId3" action="ppaction://hlinksldjump"/>
              </a:rPr>
              <a:t>Alasan</a:t>
            </a:r>
            <a:r>
              <a:rPr lang="en-US" b="1" dirty="0">
                <a:solidFill>
                  <a:schemeClr val="tx2"/>
                </a:solidFill>
                <a:hlinkClick r:id="rId3" action="ppaction://hlinksldjump"/>
              </a:rPr>
              <a:t> Saya </a:t>
            </a:r>
            <a:r>
              <a:rPr lang="en-US" b="1" dirty="0" err="1">
                <a:solidFill>
                  <a:schemeClr val="tx2"/>
                </a:solidFill>
                <a:hlinkClick r:id="rId3" action="ppaction://hlinksldjump"/>
              </a:rPr>
              <a:t>mengikuti</a:t>
            </a:r>
            <a:r>
              <a:rPr lang="en-US" b="1" dirty="0">
                <a:solidFill>
                  <a:schemeClr val="tx2"/>
                </a:solidFill>
                <a:hlinkClick r:id="rId3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3" action="ppaction://hlinksldjump"/>
              </a:rPr>
              <a:t>Sertifikasi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4ED3D10B-F87E-BD20-2BB5-F8C8412B7C66}"/>
              </a:ext>
            </a:extLst>
          </p:cNvPr>
          <p:cNvSpPr/>
          <p:nvPr/>
        </p:nvSpPr>
        <p:spPr>
          <a:xfrm>
            <a:off x="6398451" y="164585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3. </a:t>
            </a:r>
            <a:r>
              <a:rPr lang="en-US" b="1" dirty="0" err="1">
                <a:solidFill>
                  <a:schemeClr val="tx2"/>
                </a:solidFill>
                <a:hlinkClick r:id="rId4" action="ppaction://hlinksldjump"/>
              </a:rPr>
              <a:t>Tujuan</a:t>
            </a:r>
            <a:r>
              <a:rPr lang="en-US" b="1" dirty="0">
                <a:solidFill>
                  <a:schemeClr val="tx2"/>
                </a:solidFill>
                <a:hlinkClick r:id="rId4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4" action="ppaction://hlinksldjump"/>
              </a:rPr>
              <a:t>Mengikuti</a:t>
            </a:r>
            <a:r>
              <a:rPr lang="en-US" b="1" dirty="0">
                <a:solidFill>
                  <a:schemeClr val="tx2"/>
                </a:solidFill>
                <a:hlinkClick r:id="rId4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4" action="ppaction://hlinksldjump"/>
              </a:rPr>
              <a:t>Sertifikasi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E19675AE-D0EA-35A2-B1DC-564A056988D0}"/>
              </a:ext>
            </a:extLst>
          </p:cNvPr>
          <p:cNvSpPr/>
          <p:nvPr/>
        </p:nvSpPr>
        <p:spPr>
          <a:xfrm>
            <a:off x="6398450" y="964310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4. </a:t>
            </a:r>
            <a:r>
              <a:rPr lang="en-US" b="1" dirty="0" err="1">
                <a:solidFill>
                  <a:schemeClr val="tx2"/>
                </a:solidFill>
                <a:hlinkClick r:id="rId5" action="ppaction://hlinksldjump"/>
              </a:rPr>
              <a:t>Manfaat</a:t>
            </a:r>
            <a:r>
              <a:rPr lang="en-US" b="1" dirty="0">
                <a:solidFill>
                  <a:schemeClr val="tx2"/>
                </a:solidFill>
                <a:hlinkClick r:id="rId5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5" action="ppaction://hlinksldjump"/>
              </a:rPr>
              <a:t>Mengikuti</a:t>
            </a:r>
            <a:r>
              <a:rPr lang="en-US" b="1" dirty="0">
                <a:solidFill>
                  <a:schemeClr val="tx2"/>
                </a:solidFill>
                <a:hlinkClick r:id="rId5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5" action="ppaction://hlinksldjump"/>
              </a:rPr>
              <a:t>Sertifikasi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732AEACB-0FE2-B7FA-693A-CDE2AA2BC5DD}"/>
              </a:ext>
            </a:extLst>
          </p:cNvPr>
          <p:cNvSpPr/>
          <p:nvPr/>
        </p:nvSpPr>
        <p:spPr>
          <a:xfrm>
            <a:off x="4119489" y="1986364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5. </a:t>
            </a:r>
            <a:r>
              <a:rPr lang="en-US" b="1" dirty="0" err="1">
                <a:solidFill>
                  <a:schemeClr val="tx2"/>
                </a:solidFill>
                <a:hlinkClick r:id="rId6" action="ppaction://hlinksldjump"/>
              </a:rPr>
              <a:t>Tanggal</a:t>
            </a:r>
            <a:r>
              <a:rPr lang="en-US" b="1" dirty="0">
                <a:solidFill>
                  <a:schemeClr val="tx2"/>
                </a:solidFill>
                <a:hlinkClick r:id="rId6" action="ppaction://hlinksldjump"/>
              </a:rPr>
              <a:t> </a:t>
            </a:r>
            <a:r>
              <a:rPr lang="en-US" b="1" dirty="0" err="1">
                <a:solidFill>
                  <a:schemeClr val="tx2"/>
                </a:solidFill>
                <a:hlinkClick r:id="rId6" action="ppaction://hlinksldjump"/>
              </a:rPr>
              <a:t>Pelaksanaan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B9AF67C4-F219-BFD7-9567-5EB682DA9560}"/>
              </a:ext>
            </a:extLst>
          </p:cNvPr>
          <p:cNvSpPr/>
          <p:nvPr/>
        </p:nvSpPr>
        <p:spPr>
          <a:xfrm>
            <a:off x="4119487" y="2786089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6. </a:t>
            </a:r>
            <a:r>
              <a:rPr lang="en-US" b="1" dirty="0" err="1">
                <a:solidFill>
                  <a:schemeClr val="tx2"/>
                </a:solidFill>
                <a:hlinkClick r:id="rId7" action="ppaction://hlinksldjump"/>
              </a:rPr>
              <a:t>Dokumentasi</a:t>
            </a:r>
            <a:r>
              <a:rPr lang="en-US" b="1" dirty="0">
                <a:solidFill>
                  <a:schemeClr val="tx2"/>
                </a:solidFill>
                <a:hlinkClick r:id="rId7" action="ppaction://hlinksldjump"/>
              </a:rPr>
              <a:t> Foto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531C7498-AB6D-375F-BD71-CE8377B0057A}"/>
              </a:ext>
            </a:extLst>
          </p:cNvPr>
          <p:cNvSpPr/>
          <p:nvPr/>
        </p:nvSpPr>
        <p:spPr>
          <a:xfrm>
            <a:off x="4119487" y="3585833"/>
            <a:ext cx="3953021" cy="703385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tx2"/>
                </a:solidFill>
              </a:rPr>
              <a:t>7. </a:t>
            </a:r>
            <a:r>
              <a:rPr lang="en-US" b="1" dirty="0" err="1">
                <a:solidFill>
                  <a:schemeClr val="tx2"/>
                </a:solidFill>
                <a:hlinkClick r:id="rId8" action="ppaction://hlinksldjump"/>
              </a:rPr>
              <a:t>Dokumentasi</a:t>
            </a:r>
            <a:r>
              <a:rPr lang="en-US" b="1" dirty="0">
                <a:solidFill>
                  <a:schemeClr val="tx2"/>
                </a:solidFill>
                <a:hlinkClick r:id="rId8" action="ppaction://hlinksldjump"/>
              </a:rPr>
              <a:t> Video</a:t>
            </a:r>
            <a:endParaRPr lang="en-ID" b="1" dirty="0">
              <a:solidFill>
                <a:schemeClr val="tx2"/>
              </a:solidFill>
              <a:latin typeface="Google San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AA2B16-E1AD-B37B-E994-3E6FE6E91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916C7-63D2-6ABA-A646-1B721AB7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4175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2898A-0ACC-24E6-DD50-A32084A00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750445"/>
            <a:ext cx="3517567" cy="1729935"/>
          </a:xfrm>
        </p:spPr>
        <p:txBody>
          <a:bodyPr/>
          <a:lstStyle/>
          <a:p>
            <a:pPr algn="r"/>
            <a:r>
              <a:rPr lang="fi-FI" dirty="0"/>
              <a:t>Apa itu TUK dalam sertifikasi....?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BDD4F-ACF8-6B9D-F1C7-211435A27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0191" y="2111299"/>
            <a:ext cx="5928344" cy="2635402"/>
          </a:xfrm>
        </p:spPr>
        <p:txBody>
          <a:bodyPr>
            <a:normAutofit/>
          </a:bodyPr>
          <a:lstStyle/>
          <a:p>
            <a:pPr algn="ctr"/>
            <a:r>
              <a:rPr lang="en-ID" sz="2800" b="1" i="0" dirty="0" err="1">
                <a:solidFill>
                  <a:srgbClr val="1F1F1F"/>
                </a:solidFill>
                <a:effectLst/>
                <a:latin typeface="Google Sans"/>
              </a:rPr>
              <a:t>Tempat</a:t>
            </a:r>
            <a:r>
              <a:rPr lang="en-ID" sz="2800" b="1" i="0" dirty="0">
                <a:solidFill>
                  <a:srgbClr val="1F1F1F"/>
                </a:solidFill>
                <a:effectLst/>
                <a:latin typeface="Google Sans"/>
              </a:rPr>
              <a:t> Uji </a:t>
            </a:r>
            <a:r>
              <a:rPr lang="en-ID" sz="2800" b="1" i="0" dirty="0" err="1">
                <a:solidFill>
                  <a:srgbClr val="1F1F1F"/>
                </a:solidFill>
                <a:effectLst/>
                <a:latin typeface="Google Sans"/>
              </a:rPr>
              <a:t>Kompetensi</a:t>
            </a:r>
            <a:r>
              <a:rPr lang="en-ID" sz="2800" b="1" i="0" dirty="0">
                <a:solidFill>
                  <a:srgbClr val="1F1F1F"/>
                </a:solidFill>
                <a:effectLst/>
                <a:latin typeface="Google Sans"/>
              </a:rPr>
              <a:t> (TUK) </a:t>
            </a:r>
            <a:r>
              <a:rPr lang="en-ID" sz="2800" b="1" i="0" dirty="0" err="1">
                <a:solidFill>
                  <a:srgbClr val="1F1F1F"/>
                </a:solidFill>
                <a:effectLst/>
                <a:latin typeface="Google Sans"/>
              </a:rPr>
              <a:t>adalah</a:t>
            </a:r>
            <a:r>
              <a:rPr lang="en-ID" sz="2800" b="1" i="0" dirty="0">
                <a:solidFill>
                  <a:srgbClr val="1F1F1F"/>
                </a:solidFill>
                <a:effectLst/>
                <a:latin typeface="Google Sans"/>
              </a:rPr>
              <a:t> 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tempat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kerja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atau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tempat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lainnya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yang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memenuhi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persyaratan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untuk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digunakan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sebagai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tempat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pelaksanaan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uji </a:t>
            </a:r>
            <a:r>
              <a:rPr lang="en-ID" sz="2800" b="1" i="0" dirty="0" err="1">
                <a:solidFill>
                  <a:srgbClr val="040C28"/>
                </a:solidFill>
                <a:effectLst/>
                <a:latin typeface="Google Sans"/>
              </a:rPr>
              <a:t>kompetensi</a:t>
            </a:r>
            <a:r>
              <a:rPr lang="en-ID" sz="2800" b="1" i="0" dirty="0">
                <a:solidFill>
                  <a:srgbClr val="040C28"/>
                </a:solidFill>
                <a:effectLst/>
                <a:latin typeface="Google Sans"/>
              </a:rPr>
              <a:t> oleh LSP</a:t>
            </a:r>
            <a:r>
              <a:rPr lang="en-ID" sz="2800" b="0" i="0" dirty="0">
                <a:solidFill>
                  <a:srgbClr val="1F1F1F"/>
                </a:solidFill>
                <a:effectLst/>
                <a:latin typeface="Google Sans"/>
              </a:rPr>
              <a:t>.</a:t>
            </a:r>
            <a:endParaRPr lang="en-ID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0F0CC-95C2-DAC3-97CE-07016AEDC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i="1" dirty="0" err="1"/>
              <a:t>Pengertian</a:t>
            </a:r>
            <a:r>
              <a:rPr lang="en-US" i="1" dirty="0"/>
              <a:t> </a:t>
            </a:r>
            <a:r>
              <a:rPr lang="en-US" i="1" dirty="0" err="1"/>
              <a:t>Sertifikasi</a:t>
            </a:r>
            <a:r>
              <a:rPr lang="en-US" i="1" dirty="0"/>
              <a:t> Junior Office.</a:t>
            </a:r>
            <a:endParaRPr lang="en-ID" dirty="0"/>
          </a:p>
          <a:p>
            <a:pPr algn="ctr"/>
            <a:r>
              <a:rPr lang="en-US" i="1" dirty="0" err="1"/>
              <a:t>Sertifikasi</a:t>
            </a:r>
            <a:r>
              <a:rPr lang="en-US" i="1" dirty="0"/>
              <a:t> junior office operator </a:t>
            </a:r>
            <a:r>
              <a:rPr lang="en-US" i="1" dirty="0" err="1"/>
              <a:t>adalah</a:t>
            </a:r>
            <a:r>
              <a:rPr lang="en-US" i="1" dirty="0"/>
              <a:t> </a:t>
            </a:r>
            <a:r>
              <a:rPr lang="en-US" i="1" dirty="0" err="1"/>
              <a:t>sertifikasi</a:t>
            </a:r>
            <a:r>
              <a:rPr lang="en-US" i="1" dirty="0"/>
              <a:t> yang </a:t>
            </a:r>
            <a:r>
              <a:rPr lang="en-US" i="1" dirty="0" err="1"/>
              <a:t>menjamin</a:t>
            </a:r>
            <a:r>
              <a:rPr lang="en-US" i="1" dirty="0"/>
              <a:t> </a:t>
            </a:r>
            <a:r>
              <a:rPr lang="en-US" i="1" dirty="0" err="1"/>
              <a:t>kompetensi</a:t>
            </a:r>
            <a:r>
              <a:rPr lang="en-US" i="1" dirty="0"/>
              <a:t> </a:t>
            </a:r>
            <a:r>
              <a:rPr lang="en-US" i="1" dirty="0" err="1"/>
              <a:t>seseorang</a:t>
            </a:r>
            <a:r>
              <a:rPr lang="en-US" i="1" dirty="0"/>
              <a:t> </a:t>
            </a:r>
            <a:r>
              <a:rPr lang="en-US" i="1" dirty="0" err="1"/>
              <a:t>dalam</a:t>
            </a:r>
            <a:r>
              <a:rPr lang="en-US" i="1" dirty="0"/>
              <a:t> </a:t>
            </a:r>
            <a:r>
              <a:rPr lang="en-US" i="1" dirty="0" err="1"/>
              <a:t>mengoperasikan</a:t>
            </a:r>
            <a:r>
              <a:rPr lang="en-US" i="1" dirty="0"/>
              <a:t> </a:t>
            </a:r>
            <a:r>
              <a:rPr lang="en-US" i="1" dirty="0" err="1"/>
              <a:t>komputer</a:t>
            </a:r>
            <a:r>
              <a:rPr lang="en-US" i="1" dirty="0"/>
              <a:t> </a:t>
            </a:r>
            <a:r>
              <a:rPr lang="en-US" i="1" dirty="0" err="1"/>
              <a:t>untuk</a:t>
            </a:r>
            <a:r>
              <a:rPr lang="en-US" i="1" dirty="0"/>
              <a:t> </a:t>
            </a:r>
            <a:r>
              <a:rPr lang="en-US" i="1" dirty="0" err="1"/>
              <a:t>menangani</a:t>
            </a:r>
            <a:r>
              <a:rPr lang="en-US" i="1" dirty="0"/>
              <a:t> </a:t>
            </a:r>
            <a:r>
              <a:rPr lang="en-US" i="1" dirty="0" err="1"/>
              <a:t>pekerjaan</a:t>
            </a:r>
            <a:r>
              <a:rPr lang="en-US" i="1" dirty="0"/>
              <a:t> </a:t>
            </a:r>
            <a:r>
              <a:rPr lang="en-US" i="1" dirty="0" err="1"/>
              <a:t>administrasi</a:t>
            </a:r>
            <a:r>
              <a:rPr lang="en-US" i="1" dirty="0"/>
              <a:t> </a:t>
            </a:r>
            <a:r>
              <a:rPr lang="en-US" i="1" dirty="0" err="1"/>
              <a:t>perkantoran</a:t>
            </a:r>
            <a:r>
              <a:rPr lang="en-US" i="1" dirty="0"/>
              <a:t>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7CDFE-9588-2BB5-2B73-42D1277D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2882B-D790-6553-2CAB-637FAA3C6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F73E5643-421F-4AFB-AF17-0AE6DA32EC6E}"/>
              </a:ext>
            </a:extLst>
          </p:cNvPr>
          <p:cNvSpPr/>
          <p:nvPr/>
        </p:nvSpPr>
        <p:spPr>
          <a:xfrm>
            <a:off x="330560" y="187775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3258727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9BF93-43F7-4EE0-E612-18E1ADD8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Alasan</a:t>
            </a:r>
            <a:r>
              <a:rPr lang="en-US" b="1" dirty="0"/>
              <a:t> Saya</a:t>
            </a:r>
            <a:br>
              <a:rPr lang="en-US" b="1" dirty="0"/>
            </a:br>
            <a:r>
              <a:rPr lang="en-US" b="1" dirty="0" err="1"/>
              <a:t>mengikuti</a:t>
            </a:r>
            <a:r>
              <a:rPr lang="en-US" b="1" dirty="0"/>
              <a:t> </a:t>
            </a:r>
            <a:r>
              <a:rPr lang="en-US" b="1" dirty="0" err="1"/>
              <a:t>Sertifikasi</a:t>
            </a:r>
            <a:endParaRPr lang="en-ID" b="1" dirty="0"/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04A8AAEA-A5B7-BD7C-7C86-1178C4EA7836}"/>
              </a:ext>
            </a:extLst>
          </p:cNvPr>
          <p:cNvSpPr/>
          <p:nvPr/>
        </p:nvSpPr>
        <p:spPr>
          <a:xfrm>
            <a:off x="1097279" y="2120900"/>
            <a:ext cx="4783015" cy="2250831"/>
          </a:xfrm>
          <a:prstGeom prst="foldedCorner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AD9FA496-9398-57A2-3A4A-074DBEF2921F}"/>
              </a:ext>
            </a:extLst>
          </p:cNvPr>
          <p:cNvSpPr/>
          <p:nvPr/>
        </p:nvSpPr>
        <p:spPr>
          <a:xfrm>
            <a:off x="6277578" y="3429000"/>
            <a:ext cx="4783015" cy="2250831"/>
          </a:xfrm>
          <a:prstGeom prst="foldedCorner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7082D-720B-3940-0F1F-78ED94673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2250831"/>
          </a:xfrm>
        </p:spPr>
        <p:txBody>
          <a:bodyPr>
            <a:normAutofit lnSpcReduction="10000"/>
          </a:bodyPr>
          <a:lstStyle/>
          <a:p>
            <a:pPr algn="just"/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Saya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mengikuti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Sertifikasi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Junior Office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karena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ingin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meningkatkan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kemampuan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dalam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menjalankan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tugas-tugas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administrasi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yang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dibutuhkan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di dunia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kerja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.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Selain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itu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,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sertifikasi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ini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membantu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saya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mempersiapkan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diri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untuk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bersaing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di dunia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kerja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dengan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memberikan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nilai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tambah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pada CV.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A7323-F671-B157-D589-976EDACCF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218" y="3994996"/>
            <a:ext cx="4639736" cy="1450757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Sertifikasi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ini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juga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menjadi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bukti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pengakuan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resmi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terhadap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kompetensi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yang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saya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miliki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,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sehingga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dapat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meningkatkan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peluang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karier</a:t>
            </a:r>
            <a:r>
              <a:rPr lang="en-ID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 di masa </a:t>
            </a:r>
            <a:r>
              <a:rPr lang="en-ID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oogle Sans"/>
              </a:rPr>
              <a:t>depan</a:t>
            </a:r>
            <a:endParaRPr lang="en-ID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oogle Sans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B0DC176-4D7A-1704-A54A-3EE9E954D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ACBD03-967D-6208-4498-66C8A854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3400C1BE-D563-45B3-BD37-6F49E68EC2CC}"/>
              </a:ext>
            </a:extLst>
          </p:cNvPr>
          <p:cNvSpPr/>
          <p:nvPr/>
        </p:nvSpPr>
        <p:spPr>
          <a:xfrm>
            <a:off x="368616" y="239342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928677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3" grpId="0" build="p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175B-2A31-C00F-890F-A4517F927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0760" y="126610"/>
            <a:ext cx="7650480" cy="1450757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Tujuan</a:t>
            </a:r>
            <a:br>
              <a:rPr lang="en-US" sz="3600" dirty="0"/>
            </a:br>
            <a:r>
              <a:rPr lang="en-US" sz="3600" dirty="0" err="1"/>
              <a:t>Mengikuti</a:t>
            </a:r>
            <a:r>
              <a:rPr lang="en-US" sz="3600" dirty="0"/>
              <a:t> </a:t>
            </a:r>
            <a:r>
              <a:rPr lang="en-US" sz="3600" dirty="0" err="1"/>
              <a:t>Sertifikasi</a:t>
            </a:r>
            <a:endParaRPr lang="en-ID" sz="36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E6EC0F-D23D-54C0-1D3A-5D765B4B1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451444"/>
              </p:ext>
            </p:extLst>
          </p:nvPr>
        </p:nvGraphicFramePr>
        <p:xfrm>
          <a:off x="1153550" y="1985758"/>
          <a:ext cx="10086535" cy="424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200">
                  <a:extLst>
                    <a:ext uri="{9D8B030D-6E8A-4147-A177-3AD203B41FA5}">
                      <a16:colId xmlns:a16="http://schemas.microsoft.com/office/drawing/2014/main" val="949610020"/>
                    </a:ext>
                  </a:extLst>
                </a:gridCol>
                <a:gridCol w="2758279">
                  <a:extLst>
                    <a:ext uri="{9D8B030D-6E8A-4147-A177-3AD203B41FA5}">
                      <a16:colId xmlns:a16="http://schemas.microsoft.com/office/drawing/2014/main" val="2772692361"/>
                    </a:ext>
                  </a:extLst>
                </a:gridCol>
                <a:gridCol w="6498056">
                  <a:extLst>
                    <a:ext uri="{9D8B030D-6E8A-4147-A177-3AD203B41FA5}">
                      <a16:colId xmlns:a16="http://schemas.microsoft.com/office/drawing/2014/main" val="255129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No</a:t>
                      </a:r>
                      <a:endParaRPr lang="en-ID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1600" b="1" dirty="0" err="1"/>
                        <a:t>Tujuan</a:t>
                      </a:r>
                      <a:r>
                        <a:rPr lang="en-ID" sz="1600" b="1" dirty="0"/>
                        <a:t> </a:t>
                      </a:r>
                      <a:r>
                        <a:rPr lang="en-ID" sz="1600" b="1" dirty="0" err="1"/>
                        <a:t>Sertifikasi</a:t>
                      </a:r>
                      <a:endParaRPr lang="en-ID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Penjelasan</a:t>
                      </a:r>
                      <a:endParaRPr lang="en-ID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04804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1600" dirty="0"/>
                        <a:t>1.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D" sz="1600" dirty="0" err="1"/>
                        <a:t>Meningkatkan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Kompetensi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Kerja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Sertifikasi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bertujuan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untuk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mengembangkan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keterampilan</a:t>
                      </a:r>
                      <a:r>
                        <a:rPr lang="en-ID" sz="1600" dirty="0"/>
                        <a:t> di </a:t>
                      </a:r>
                      <a:r>
                        <a:rPr lang="en-ID" sz="1600" dirty="0" err="1"/>
                        <a:t>bidang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administrasi</a:t>
                      </a:r>
                      <a:r>
                        <a:rPr lang="en-ID" sz="1600" dirty="0"/>
                        <a:t>, </a:t>
                      </a:r>
                      <a:r>
                        <a:rPr lang="en-ID" sz="1600" dirty="0" err="1"/>
                        <a:t>seperti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pengolahan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dokumen</a:t>
                      </a:r>
                      <a:r>
                        <a:rPr lang="en-ID" sz="1600" dirty="0"/>
                        <a:t>, data, dan </a:t>
                      </a:r>
                      <a:r>
                        <a:rPr lang="en-ID" sz="1600" dirty="0" err="1"/>
                        <a:t>presentasi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menggunakan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aplikasi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perkantoran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seperti</a:t>
                      </a:r>
                      <a:r>
                        <a:rPr lang="en-ID" sz="1600" dirty="0"/>
                        <a:t> Word, Excel, dan PowerPoint.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37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2.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D" sz="1600" dirty="0" err="1"/>
                        <a:t>Mendapatkan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Pengakuan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Resmi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Sertifikasi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memberikan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pengakuan</a:t>
                      </a:r>
                      <a:r>
                        <a:rPr lang="en-ID" sz="1600" dirty="0"/>
                        <a:t> formal </a:t>
                      </a:r>
                      <a:r>
                        <a:rPr lang="en-ID" sz="1600" dirty="0" err="1"/>
                        <a:t>atas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kemampuan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saya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dalam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menjalankan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tugas-tugas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kantor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sesuai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standar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profesional</a:t>
                      </a:r>
                      <a:r>
                        <a:rPr lang="en-ID" sz="16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095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3.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D" sz="1600" dirty="0" err="1"/>
                        <a:t>Menambah</a:t>
                      </a:r>
                      <a:r>
                        <a:rPr lang="en-ID" sz="1600" dirty="0"/>
                        <a:t> Nilai </a:t>
                      </a:r>
                      <a:r>
                        <a:rPr lang="en-ID" sz="1600" dirty="0" err="1"/>
                        <a:t>Tambah</a:t>
                      </a:r>
                      <a:r>
                        <a:rPr lang="en-ID" sz="1600" dirty="0"/>
                        <a:t> pada CV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sertifikat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ini</a:t>
                      </a:r>
                      <a:r>
                        <a:rPr lang="en-ID" sz="1600" dirty="0"/>
                        <a:t>, </a:t>
                      </a:r>
                      <a:r>
                        <a:rPr lang="en-ID" sz="1600" dirty="0" err="1"/>
                        <a:t>saya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memiliki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bukti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dapat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meningkatkan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daya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saing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saat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melamar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pekerjaan</a:t>
                      </a:r>
                      <a:r>
                        <a:rPr lang="en-ID" sz="1600" dirty="0"/>
                        <a:t> di </a:t>
                      </a:r>
                      <a:r>
                        <a:rPr lang="en-ID" sz="1600" dirty="0" err="1"/>
                        <a:t>bidang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administrasi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atau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pekerjaan</a:t>
                      </a:r>
                      <a:r>
                        <a:rPr lang="en-ID" sz="1600" dirty="0"/>
                        <a:t> lain yang </a:t>
                      </a:r>
                      <a:r>
                        <a:rPr lang="en-ID" sz="1600" dirty="0" err="1"/>
                        <a:t>membutuhkan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keterampilan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perkantoran</a:t>
                      </a:r>
                      <a:r>
                        <a:rPr lang="en-ID" sz="16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266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4.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fi-FI" sz="1600" dirty="0"/>
                        <a:t>Mempersiapkan Diri untuk Dunia Kerja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Sertifikasi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membantu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saya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lebih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siap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menghadapi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tuntutan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pekerjaan</a:t>
                      </a:r>
                      <a:r>
                        <a:rPr lang="en-ID" sz="1600" dirty="0"/>
                        <a:t>, </a:t>
                      </a:r>
                      <a:r>
                        <a:rPr lang="en-ID" sz="1600" dirty="0" err="1"/>
                        <a:t>seperti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mengelola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laporan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dengan</a:t>
                      </a:r>
                      <a:r>
                        <a:rPr lang="en-ID" sz="1600" dirty="0"/>
                        <a:t> Excel, </a:t>
                      </a:r>
                      <a:r>
                        <a:rPr lang="en-ID" sz="1600" dirty="0" err="1"/>
                        <a:t>membuat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dokumen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profesional</a:t>
                      </a:r>
                      <a:r>
                        <a:rPr lang="en-ID" sz="1600" dirty="0"/>
                        <a:t> di Word, dan </a:t>
                      </a:r>
                      <a:r>
                        <a:rPr lang="en-ID" sz="1600" dirty="0" err="1"/>
                        <a:t>menyampaikan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presentasi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melalui</a:t>
                      </a:r>
                      <a:r>
                        <a:rPr lang="en-ID" sz="1600" dirty="0"/>
                        <a:t> PowerPoint.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7908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5.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D" sz="1600" dirty="0" err="1"/>
                        <a:t>Meningkatkan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Peluang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Karier</a:t>
                      </a:r>
                      <a:endParaRPr lang="en-ID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600" dirty="0" err="1"/>
                        <a:t>Pengakuan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kompetensi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ini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menjadi</a:t>
                      </a:r>
                      <a:r>
                        <a:rPr lang="en-ID" sz="1600" dirty="0"/>
                        <a:t> modal </a:t>
                      </a:r>
                      <a:r>
                        <a:rPr lang="en-ID" sz="1600" dirty="0" err="1"/>
                        <a:t>penting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untuk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membuka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peluang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karier</a:t>
                      </a:r>
                      <a:r>
                        <a:rPr lang="en-ID" sz="1600" dirty="0"/>
                        <a:t> yang </a:t>
                      </a:r>
                      <a:r>
                        <a:rPr lang="en-ID" sz="1600" dirty="0" err="1"/>
                        <a:t>lebih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baik</a:t>
                      </a:r>
                      <a:r>
                        <a:rPr lang="en-ID" sz="1600" dirty="0"/>
                        <a:t> di </a:t>
                      </a:r>
                      <a:r>
                        <a:rPr lang="en-ID" sz="1600" dirty="0" err="1"/>
                        <a:t>perusahaan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maupun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sektor</a:t>
                      </a:r>
                      <a:r>
                        <a:rPr lang="en-ID" sz="1600" dirty="0"/>
                        <a:t> </a:t>
                      </a:r>
                      <a:r>
                        <a:rPr lang="en-ID" sz="1600" dirty="0" err="1"/>
                        <a:t>lainnya</a:t>
                      </a:r>
                      <a:r>
                        <a:rPr lang="en-ID" sz="16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419790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B1FA90-4E37-AE28-C573-5AC2A0364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A0BA9-C7DA-433A-5190-DD1D33786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1442A820-B7CD-4C44-AE63-B249A9086C2A}"/>
              </a:ext>
            </a:extLst>
          </p:cNvPr>
          <p:cNvSpPr/>
          <p:nvPr/>
        </p:nvSpPr>
        <p:spPr>
          <a:xfrm>
            <a:off x="368616" y="253630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6417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2A87778-8C8F-42F6-7D0B-A6D7FE025F3A}"/>
              </a:ext>
            </a:extLst>
          </p:cNvPr>
          <p:cNvSpPr/>
          <p:nvPr/>
        </p:nvSpPr>
        <p:spPr>
          <a:xfrm>
            <a:off x="7549662" y="0"/>
            <a:ext cx="4642338" cy="6858000"/>
          </a:xfrm>
          <a:prstGeom prst="rect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C14965-C2DE-3F09-C309-58F49B018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2047" y="2433710"/>
            <a:ext cx="3517567" cy="1403251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err="1"/>
              <a:t>Manfaat</a:t>
            </a:r>
            <a:r>
              <a:rPr lang="en-US" dirty="0"/>
              <a:t> </a:t>
            </a:r>
            <a:r>
              <a:rPr lang="en-US" dirty="0" err="1"/>
              <a:t>Mengikuti</a:t>
            </a:r>
            <a:r>
              <a:rPr lang="en-US" dirty="0"/>
              <a:t> </a:t>
            </a:r>
            <a:r>
              <a:rPr lang="en-US" dirty="0" err="1"/>
              <a:t>Sertifikasi</a:t>
            </a:r>
            <a:endParaRPr lang="en-ID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5CB321-4A1A-1AF3-46E4-42C8E6B35F54}"/>
              </a:ext>
            </a:extLst>
          </p:cNvPr>
          <p:cNvSpPr/>
          <p:nvPr/>
        </p:nvSpPr>
        <p:spPr>
          <a:xfrm>
            <a:off x="1" y="0"/>
            <a:ext cx="7549660" cy="6858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E51C93-8CED-C461-9B9B-ACA24051A9A8}"/>
              </a:ext>
            </a:extLst>
          </p:cNvPr>
          <p:cNvSpPr txBox="1"/>
          <p:nvPr/>
        </p:nvSpPr>
        <p:spPr>
          <a:xfrm>
            <a:off x="658837" y="1905506"/>
            <a:ext cx="6231988" cy="4213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1950"/>
              </a:lnSpc>
              <a:spcAft>
                <a:spcPts val="1500"/>
              </a:spcAft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Meningkatkan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Kredibilitas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dan Daya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Saing</a:t>
            </a:r>
            <a:endParaRPr lang="en-ID" sz="2400" i="0" dirty="0">
              <a:solidFill>
                <a:srgbClr val="000000"/>
              </a:solidFill>
              <a:effectLst/>
              <a:latin typeface="Inter"/>
            </a:endParaRP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Membuka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Peluang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Karir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yang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Lebih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Luas</a:t>
            </a: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Meningkatkan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Pengetahuan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dan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Keahlian</a:t>
            </a:r>
            <a:endParaRPr lang="en-ID" sz="2400" i="0" dirty="0">
              <a:solidFill>
                <a:srgbClr val="000000"/>
              </a:solidFill>
              <a:effectLst/>
              <a:latin typeface="Inter"/>
            </a:endParaRP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Meningkatkan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Kepercayaan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Diri</a:t>
            </a:r>
            <a:endParaRPr lang="en-ID" sz="2400" i="0" dirty="0">
              <a:solidFill>
                <a:srgbClr val="000000"/>
              </a:solidFill>
              <a:effectLst/>
              <a:latin typeface="Inter"/>
            </a:endParaRP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Mendukung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Profesionalisme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dan Etika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Kerja</a:t>
            </a:r>
            <a:endParaRPr lang="en-ID" sz="2400" i="0" dirty="0">
              <a:solidFill>
                <a:srgbClr val="000000"/>
              </a:solidFill>
              <a:effectLst/>
              <a:latin typeface="Inter"/>
            </a:endParaRP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fi-FI" sz="2400" i="0" dirty="0">
                <a:solidFill>
                  <a:srgbClr val="000000"/>
                </a:solidFill>
                <a:effectLst/>
                <a:latin typeface="Inter"/>
              </a:rPr>
              <a:t>Memudahkan Proses Perekrutan bagi Perusahaan</a:t>
            </a: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Meningkatkan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ID" sz="2400" i="0" dirty="0" err="1">
                <a:solidFill>
                  <a:srgbClr val="000000"/>
                </a:solidFill>
                <a:effectLst/>
                <a:latin typeface="Inter"/>
              </a:rPr>
              <a:t>Produktivitas</a:t>
            </a:r>
            <a:r>
              <a:rPr lang="en-ID" sz="2400" i="0" dirty="0">
                <a:solidFill>
                  <a:srgbClr val="000000"/>
                </a:solidFill>
                <a:effectLst/>
                <a:latin typeface="Inter"/>
              </a:rPr>
              <a:t> Perusahaan</a:t>
            </a: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FontTx/>
              <a:buAutoNum type="arabicPeriod"/>
            </a:pPr>
            <a:endParaRPr lang="en-ID" sz="2400" b="1" i="0" dirty="0">
              <a:solidFill>
                <a:srgbClr val="000000"/>
              </a:solidFill>
              <a:effectLst/>
              <a:latin typeface="Inter"/>
            </a:endParaRPr>
          </a:p>
          <a:p>
            <a:pPr marL="457200" indent="-457200">
              <a:lnSpc>
                <a:spcPts val="1950"/>
              </a:lnSpc>
              <a:spcAft>
                <a:spcPts val="1500"/>
              </a:spcAft>
              <a:buAutoNum type="arabicPeriod"/>
            </a:pPr>
            <a:endParaRPr lang="en-ID" sz="2400" b="1" i="0" dirty="0">
              <a:solidFill>
                <a:srgbClr val="000000"/>
              </a:solidFill>
              <a:effectLst/>
              <a:latin typeface="Inter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9652A0-7166-93D8-78C5-27D5AD10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FDE74-B797-0976-E5E6-73091E5C9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88FB7652-A2AD-4A0A-8832-3F9303747E17}"/>
              </a:ext>
            </a:extLst>
          </p:cNvPr>
          <p:cNvSpPr/>
          <p:nvPr/>
        </p:nvSpPr>
        <p:spPr>
          <a:xfrm>
            <a:off x="368616" y="239342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2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8105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F00EC9-E925-2797-7931-D55C8A628B36}"/>
              </a:ext>
            </a:extLst>
          </p:cNvPr>
          <p:cNvSpPr txBox="1"/>
          <p:nvPr/>
        </p:nvSpPr>
        <p:spPr>
          <a:xfrm>
            <a:off x="1195753" y="1822493"/>
            <a:ext cx="67524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Berlin Sans FB Demi" panose="020E0802020502020306" pitchFamily="34" charset="0"/>
              </a:rPr>
              <a:t>Sabtu</a:t>
            </a:r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Berlin Sans FB Demi" panose="020E0802020502020306" pitchFamily="34" charset="0"/>
              </a:rPr>
              <a:t>, </a:t>
            </a:r>
          </a:p>
          <a:p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Berlin Sans FB Demi" panose="020E0802020502020306" pitchFamily="34" charset="0"/>
              </a:rPr>
              <a:t>23 November 2024</a:t>
            </a:r>
            <a:endParaRPr lang="en-ID" sz="6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Berlin Sans FB Demi" panose="020E0802020502020306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C189CF-173F-D4EB-9EB0-AAF0D69E2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2148" y="1709952"/>
            <a:ext cx="4679852" cy="46798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FD7C759-0D18-938D-8671-693F98CC1D12}"/>
              </a:ext>
            </a:extLst>
          </p:cNvPr>
          <p:cNvSpPr/>
          <p:nvPr/>
        </p:nvSpPr>
        <p:spPr>
          <a:xfrm>
            <a:off x="4097236" y="341587"/>
            <a:ext cx="7428893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TANGGAL PELAKSANAAN</a:t>
            </a:r>
            <a:endParaRPr lang="en-ID" sz="48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3C99D-E534-A0CB-DA7D-0659137CD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ACE048-F0CF-316F-31BF-DECED35F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E5D3F3E0-152D-4D5A-A781-DF8F091E5C66}"/>
              </a:ext>
            </a:extLst>
          </p:cNvPr>
          <p:cNvSpPr/>
          <p:nvPr/>
        </p:nvSpPr>
        <p:spPr>
          <a:xfrm>
            <a:off x="368616" y="239342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3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85332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649B0E-0CE5-B686-BD1A-E21A23FA4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5293996"/>
            <a:ext cx="10113645" cy="743682"/>
          </a:xfrm>
        </p:spPr>
        <p:txBody>
          <a:bodyPr/>
          <a:lstStyle/>
          <a:p>
            <a:pPr algn="ctr"/>
            <a:r>
              <a:rPr lang="en-US" sz="3600" dirty="0" err="1"/>
              <a:t>Dokumentasi</a:t>
            </a:r>
            <a:br>
              <a:rPr lang="en-US" sz="3600" dirty="0"/>
            </a:br>
            <a:r>
              <a:rPr lang="en-US" sz="3600" dirty="0" err="1"/>
              <a:t>Sertifikasi</a:t>
            </a:r>
            <a:r>
              <a:rPr lang="en-US" sz="3600" dirty="0"/>
              <a:t> TUK LP3I Bandung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5B8CEE-A20A-BBB7-93C0-E7FC97DF26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37804" y="448417"/>
            <a:ext cx="6316392" cy="3551242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AF0C09-C909-4CFC-D6FA-A187AF344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F5590-C982-AB64-95A4-411C934D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F229EDE9-9C57-4DF2-A447-F764010A6A68}"/>
              </a:ext>
            </a:extLst>
          </p:cNvPr>
          <p:cNvSpPr/>
          <p:nvPr/>
        </p:nvSpPr>
        <p:spPr>
          <a:xfrm>
            <a:off x="368616" y="239342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3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0296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413BF8-362A-EEFD-875B-ACC1C9F3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6" y="4670474"/>
            <a:ext cx="10113645" cy="1252397"/>
          </a:xfrm>
        </p:spPr>
        <p:txBody>
          <a:bodyPr/>
          <a:lstStyle/>
          <a:p>
            <a:pPr algn="ctr"/>
            <a:r>
              <a:rPr lang="en-US" dirty="0"/>
              <a:t>Video </a:t>
            </a:r>
            <a:br>
              <a:rPr lang="en-US" dirty="0"/>
            </a:br>
            <a:r>
              <a:rPr lang="en-US" sz="3600" dirty="0"/>
              <a:t>TUK LP3I Bandung </a:t>
            </a:r>
            <a:r>
              <a:rPr lang="en-US" dirty="0" err="1"/>
              <a:t>Sertifikasi</a:t>
            </a:r>
            <a:endParaRPr lang="en-ID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ACA29F-B3C8-049E-FCC9-BE9A76831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TUK LP3I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953CF-FFD5-D7D4-27CB-E248FC035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videoserti">
            <a:hlinkClick r:id="" action="ppaction://media"/>
            <a:extLst>
              <a:ext uri="{FF2B5EF4-FFF2-40B4-BE49-F238E27FC236}">
                <a16:creationId xmlns:a16="http://schemas.microsoft.com/office/drawing/2014/main" id="{14BF82A1-9885-D9DC-96E5-D213F8B422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0488" y="182880"/>
            <a:ext cx="7431024" cy="4206240"/>
          </a:xfrm>
          <a:prstGeom prst="rect">
            <a:avLst/>
          </a:prstGeom>
        </p:spPr>
      </p:pic>
      <p:sp>
        <p:nvSpPr>
          <p:cNvPr id="7" name="Arrow: Left 6">
            <a:extLst>
              <a:ext uri="{FF2B5EF4-FFF2-40B4-BE49-F238E27FC236}">
                <a16:creationId xmlns:a16="http://schemas.microsoft.com/office/drawing/2014/main" id="{A617FDDE-52C9-4304-A4DF-B7596AB85567}"/>
              </a:ext>
            </a:extLst>
          </p:cNvPr>
          <p:cNvSpPr/>
          <p:nvPr/>
        </p:nvSpPr>
        <p:spPr>
          <a:xfrm>
            <a:off x="368616" y="239342"/>
            <a:ext cx="1800225" cy="562670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linkClick r:id="rId5" action="ppaction://hlinksldjump"/>
              </a:rPr>
              <a:t>Kembali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5386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{12E3117F-4612-41D6-BA19-414819EDB539}tf22712842_win32</Template>
  <TotalTime>164</TotalTime>
  <Words>415</Words>
  <Application>Microsoft Office PowerPoint</Application>
  <PresentationFormat>Widescreen</PresentationFormat>
  <Paragraphs>76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Berlin Sans FB Demi</vt:lpstr>
      <vt:lpstr>Bookman Old Style</vt:lpstr>
      <vt:lpstr>Calibri</vt:lpstr>
      <vt:lpstr>Franklin Gothic Book</vt:lpstr>
      <vt:lpstr>Google Sans</vt:lpstr>
      <vt:lpstr>Inter</vt:lpstr>
      <vt:lpstr>Wingdings</vt:lpstr>
      <vt:lpstr>Custom</vt:lpstr>
      <vt:lpstr>Skema Junior Office Operator TUK LP3I</vt:lpstr>
      <vt:lpstr>PowerPoint Presentation</vt:lpstr>
      <vt:lpstr>Apa itu TUK dalam sertifikasi....?</vt:lpstr>
      <vt:lpstr>Alasan Saya mengikuti Sertifikasi</vt:lpstr>
      <vt:lpstr>Tujuan Mengikuti Sertifikasi</vt:lpstr>
      <vt:lpstr>Manfaat Mengikuti Sertifikasi</vt:lpstr>
      <vt:lpstr>PowerPoint Presentation</vt:lpstr>
      <vt:lpstr>Dokumentasi Sertifikasi TUK LP3I Bandung</vt:lpstr>
      <vt:lpstr>Video  TUK LP3I Bandung Sertifikasi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Skema Junior Office Operator TUK LP3I</dc:title>
  <dc:creator>User</dc:creator>
  <cp:lastModifiedBy>hasnakamelia60@outlook.com</cp:lastModifiedBy>
  <cp:revision>4</cp:revision>
  <dcterms:created xsi:type="dcterms:W3CDTF">2024-11-22T13:04:40Z</dcterms:created>
  <dcterms:modified xsi:type="dcterms:W3CDTF">2024-11-23T02:49:13Z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